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embeddedFontLs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Roboto Light" panose="020B0604020202020204" charset="0"/>
      <p:regular r:id="rId49"/>
      <p:bold r:id="rId50"/>
      <p:italic r:id="rId51"/>
      <p:bold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Segoe UI Light" panose="020B0502040204020203" pitchFamily="34" charset="0"/>
      <p:regular r:id="rId59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220" autoAdjust="0"/>
  </p:normalViewPr>
  <p:slideViewPr>
    <p:cSldViewPr snapToGrid="0" snapToObjects="1">
      <p:cViewPr varScale="1">
        <p:scale>
          <a:sx n="113" d="100"/>
          <a:sy n="113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24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tro">
    <p:bg>
      <p:bgPr>
        <a:solidFill>
          <a:srgbClr val="00B294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3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hannel9.msdn.com/Events/Connect/2017/G101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68.png"/><Relationship Id="rId5" Type="http://schemas.openxmlformats.org/officeDocument/2006/relationships/image" Target="../media/image69.png"/><Relationship Id="rId10" Type="http://schemas.openxmlformats.org/officeDocument/2006/relationships/image" Target="../media/image67.tiff"/><Relationship Id="rId4" Type="http://schemas.openxmlformats.org/officeDocument/2006/relationships/image" Target="../media/image66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Connect();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Powerful Platform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Write less code with C# and Visual Studio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James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Montemagno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700" y="2109800"/>
            <a:ext cx="2576500" cy="25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75" y="3448252"/>
            <a:ext cx="762000" cy="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425" y="1218958"/>
            <a:ext cx="19431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582" y="393439"/>
            <a:ext cx="2441843" cy="4316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Shape 115"/>
          <p:cNvGrpSpPr/>
          <p:nvPr/>
        </p:nvGrpSpPr>
        <p:grpSpPr>
          <a:xfrm>
            <a:off x="4657903" y="4459544"/>
            <a:ext cx="1756517" cy="365417"/>
            <a:chOff x="2574455" y="4459544"/>
            <a:chExt cx="1756517" cy="365417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Shape 117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4585" y="393437"/>
            <a:ext cx="2441828" cy="431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805" y="4461120"/>
            <a:ext cx="365417" cy="365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762222" y="4503577"/>
            <a:ext cx="1262100" cy="2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Hotel Staff</a:t>
            </a:r>
            <a:endParaRPr lang="en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075" y="300851"/>
            <a:ext cx="4601552" cy="43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t="9"/>
          <a:stretch/>
        </p:blipFill>
        <p:spPr>
          <a:xfrm>
            <a:off x="216159" y="1362240"/>
            <a:ext cx="1777210" cy="314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t="9"/>
          <a:stretch/>
        </p:blipFill>
        <p:spPr>
          <a:xfrm>
            <a:off x="1370918" y="1122745"/>
            <a:ext cx="1943361" cy="343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t="9"/>
          <a:stretch/>
        </p:blipFill>
        <p:spPr>
          <a:xfrm>
            <a:off x="2248700" y="1283315"/>
            <a:ext cx="1861550" cy="3290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3264405" y="1076786"/>
            <a:ext cx="3492775" cy="3501048"/>
            <a:chOff x="4773062" y="390300"/>
            <a:chExt cx="4262080" cy="4272698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65267" y="1068211"/>
              <a:ext cx="1969875" cy="348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78726" y="390300"/>
              <a:ext cx="2387726" cy="422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73062" y="647772"/>
              <a:ext cx="2271549" cy="4015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Shape 133"/>
          <p:cNvGrpSpPr/>
          <p:nvPr/>
        </p:nvGrpSpPr>
        <p:grpSpPr>
          <a:xfrm>
            <a:off x="344895" y="4451474"/>
            <a:ext cx="1275477" cy="299423"/>
            <a:chOff x="153807" y="4461120"/>
            <a:chExt cx="1556408" cy="365417"/>
          </a:xfrm>
        </p:grpSpPr>
        <p:pic>
          <p:nvPicPr>
            <p:cNvPr id="134" name="Shape 1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 </a:t>
              </a: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684657" y="4451474"/>
            <a:ext cx="1302933" cy="299423"/>
            <a:chOff x="434655" y="4461120"/>
            <a:chExt cx="1589912" cy="365417"/>
          </a:xfrm>
        </p:grpSpPr>
        <p:pic>
          <p:nvPicPr>
            <p:cNvPr id="137" name="Shape 13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4655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 txBox="1"/>
            <p:nvPr/>
          </p:nvSpPr>
          <p:spPr>
            <a:xfrm>
              <a:off x="800056" y="4503564"/>
              <a:ext cx="1224511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3456531" y="4451474"/>
            <a:ext cx="1439466" cy="299423"/>
            <a:chOff x="2574455" y="4459544"/>
            <a:chExt cx="1756517" cy="365417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9" name="Shape 139">
            <a:extLst>
              <a:ext uri="{FF2B5EF4-FFF2-40B4-BE49-F238E27FC236}">
                <a16:creationId xmlns:a16="http://schemas.microsoft.com/office/drawing/2014/main" id="{CD543740-68D3-D145-BF2C-88485E646216}"/>
              </a:ext>
            </a:extLst>
          </p:cNvPr>
          <p:cNvGrpSpPr/>
          <p:nvPr/>
        </p:nvGrpSpPr>
        <p:grpSpPr>
          <a:xfrm>
            <a:off x="4944920" y="4455775"/>
            <a:ext cx="1439466" cy="299423"/>
            <a:chOff x="2574455" y="4459544"/>
            <a:chExt cx="1756517" cy="365417"/>
          </a:xfrm>
        </p:grpSpPr>
        <p:pic>
          <p:nvPicPr>
            <p:cNvPr id="20" name="Shape 140">
              <a:extLst>
                <a:ext uri="{FF2B5EF4-FFF2-40B4-BE49-F238E27FC236}">
                  <a16:creationId xmlns:a16="http://schemas.microsoft.com/office/drawing/2014/main" id="{6FC902C2-9991-2C45-B7A4-DFD28F91FC9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41">
              <a:extLst>
                <a:ext uri="{FF2B5EF4-FFF2-40B4-BE49-F238E27FC236}">
                  <a16:creationId xmlns:a16="http://schemas.microsoft.com/office/drawing/2014/main" id="{7760204B-2639-9C45-AA34-13451783145A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grpSp>
        <p:nvGrpSpPr>
          <p:cNvPr id="22" name="Shape 139">
            <a:extLst>
              <a:ext uri="{FF2B5EF4-FFF2-40B4-BE49-F238E27FC236}">
                <a16:creationId xmlns:a16="http://schemas.microsoft.com/office/drawing/2014/main" id="{134BD522-166A-FA40-8871-D98E65D79F04}"/>
              </a:ext>
            </a:extLst>
          </p:cNvPr>
          <p:cNvGrpSpPr/>
          <p:nvPr/>
        </p:nvGrpSpPr>
        <p:grpSpPr>
          <a:xfrm>
            <a:off x="7183847" y="4451462"/>
            <a:ext cx="1439466" cy="299423"/>
            <a:chOff x="2574455" y="4459544"/>
            <a:chExt cx="1756517" cy="365417"/>
          </a:xfrm>
        </p:grpSpPr>
        <p:pic>
          <p:nvPicPr>
            <p:cNvPr id="23" name="Shape 140">
              <a:extLst>
                <a:ext uri="{FF2B5EF4-FFF2-40B4-BE49-F238E27FC236}">
                  <a16:creationId xmlns:a16="http://schemas.microsoft.com/office/drawing/2014/main" id="{C0E7DF8F-179A-BE4B-9F36-FA15AEC460D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141">
              <a:extLst>
                <a:ext uri="{FF2B5EF4-FFF2-40B4-BE49-F238E27FC236}">
                  <a16:creationId xmlns:a16="http://schemas.microsoft.com/office/drawing/2014/main" id="{9D717F9C-7A19-354F-B200-B6BAED7F4D99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Web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A2DCB56-897B-D145-8F88-40A356EB5419}"/>
              </a:ext>
            </a:extLst>
          </p:cNvPr>
          <p:cNvSpPr/>
          <p:nvPr/>
        </p:nvSpPr>
        <p:spPr>
          <a:xfrm>
            <a:off x="5294143" y="558019"/>
            <a:ext cx="300111" cy="1125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idx="4294967295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XAML Standard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1700" y="677425"/>
            <a:ext cx="8520600" cy="4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err="1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Xamarin.Forms</a:t>
            </a:r>
            <a:r>
              <a:rPr lang="en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 updates, </a:t>
            </a:r>
            <a:r>
              <a:rPr lang="en" sz="2000" dirty="0">
                <a:solidFill>
                  <a:schemeClr val="lt1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aligned to UWP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Types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Border,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ComboBox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ProgressRing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StackPanel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TextBlock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ToggleSwitch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UserControl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Properties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Foreground, Background,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BorderBrush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BorderThickness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Value,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FontStyle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FontWeights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Orientation, Stretch,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TextWrapping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Preview available: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aka.ms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xf-xamlstandard</a:t>
            </a:r>
            <a:endParaRPr lang="en" sz="22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163" name="Shape 163"/>
          <p:cNvSpPr/>
          <p:nvPr/>
        </p:nvSpPr>
        <p:spPr>
          <a:xfrm>
            <a:off x="29705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71450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99" y="228600"/>
            <a:ext cx="4751398" cy="549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175723" y="416775"/>
            <a:ext cx="6176876" cy="43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6176925" y="1902600"/>
            <a:ext cx="2544000" cy="13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12150" y="4408551"/>
            <a:ext cx="2475600" cy="35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1569618" y="4275690"/>
            <a:ext cx="5936427" cy="66906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3685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24804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596475"/>
            <a:ext cx="5742898" cy="393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1632823" y="4378722"/>
            <a:ext cx="5873222" cy="566029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771" y="4275690"/>
            <a:ext cx="620455" cy="64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5361898" y="2367699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35892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750" y="990609"/>
            <a:ext cx="3226406" cy="34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5915600" y="940831"/>
            <a:ext cx="27525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5895074" y="501153"/>
            <a:ext cx="2863224" cy="27675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 b="1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100" b="1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472447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35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03044-4C70-4A87-893C-0D92E711A844}"/>
              </a:ext>
            </a:extLst>
          </p:cNvPr>
          <p:cNvSpPr/>
          <p:nvPr/>
        </p:nvSpPr>
        <p:spPr>
          <a:xfrm>
            <a:off x="2420999" y="3970688"/>
            <a:ext cx="41312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video for this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presentation can be found here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1632823" y="4275690"/>
            <a:ext cx="5873222" cy="680323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58441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1632823" y="4378722"/>
            <a:ext cx="3742915" cy="544258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693272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974" y="4261704"/>
            <a:ext cx="449781" cy="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906" y="4386498"/>
            <a:ext cx="571471" cy="5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62" y="2065762"/>
            <a:ext cx="2664575" cy="2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Efficient DevOps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Automate everything with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 App Center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Thomas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Dohmke</a:t>
            </a:r>
          </a:p>
        </p:txBody>
      </p:sp>
      <p:pic>
        <p:nvPicPr>
          <p:cNvPr id="275" name="Shape 275" descr="Group.png"/>
          <p:cNvPicPr preferRelativeResize="0"/>
          <p:nvPr/>
        </p:nvPicPr>
        <p:blipFill rotWithShape="1">
          <a:blip r:embed="rId4">
            <a:alphaModFix/>
          </a:blip>
          <a:srcRect l="758" r="758"/>
          <a:stretch/>
        </p:blipFill>
        <p:spPr>
          <a:xfrm>
            <a:off x="6355762" y="1628750"/>
            <a:ext cx="1562375" cy="15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630905" y="229775"/>
            <a:ext cx="4186990" cy="5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9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A312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Start today for free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108000" y="2928245"/>
            <a:ext cx="6904800" cy="23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108453" y="3377598"/>
            <a:ext cx="1836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builds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337900" y="3764525"/>
            <a:ext cx="10935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$40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87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495074" y="3389262"/>
            <a:ext cx="2211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test devices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14978" y="3764525"/>
            <a:ext cx="1188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$99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50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481725" y="3389262"/>
            <a:ext cx="2205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Push to +100k users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6701625" y="3764525"/>
            <a:ext cx="12351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$10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1103525" y="1346325"/>
            <a:ext cx="7538100" cy="1387200"/>
            <a:chOff x="874925" y="1117725"/>
            <a:chExt cx="7538100" cy="1387200"/>
          </a:xfrm>
        </p:grpSpPr>
        <p:sp>
          <p:nvSpPr>
            <p:cNvPr id="293" name="Shape 293"/>
            <p:cNvSpPr txBox="1"/>
            <p:nvPr/>
          </p:nvSpPr>
          <p:spPr>
            <a:xfrm>
              <a:off x="1137700" y="1117725"/>
              <a:ext cx="40641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Build: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240 minutes per month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Test: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30-day trial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Distribute: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741925" y="1117725"/>
              <a:ext cx="36711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Analytics: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Crash Reporting: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Push Notifications: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5 audiences</a:t>
              </a:r>
            </a:p>
          </p:txBody>
        </p:sp>
        <p:grpSp>
          <p:nvGrpSpPr>
            <p:cNvPr id="295" name="Shape 295"/>
            <p:cNvGrpSpPr/>
            <p:nvPr/>
          </p:nvGrpSpPr>
          <p:grpSpPr>
            <a:xfrm>
              <a:off x="874925" y="1281336"/>
              <a:ext cx="262775" cy="933488"/>
              <a:chOff x="874925" y="1281336"/>
              <a:chExt cx="262775" cy="933488"/>
            </a:xfrm>
          </p:grpSpPr>
          <p:pic>
            <p:nvPicPr>
              <p:cNvPr id="296" name="Shape 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Shape 2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Shape 2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Shape 299"/>
            <p:cNvGrpSpPr/>
            <p:nvPr/>
          </p:nvGrpSpPr>
          <p:grpSpPr>
            <a:xfrm>
              <a:off x="4456325" y="1281336"/>
              <a:ext cx="262775" cy="933488"/>
              <a:chOff x="874925" y="1281336"/>
              <a:chExt cx="262775" cy="933488"/>
            </a:xfrm>
          </p:grpSpPr>
          <p:pic>
            <p:nvPicPr>
              <p:cNvPr id="300" name="Shape 3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Shape 3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Shape 3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789" y="3775505"/>
            <a:ext cx="1850137" cy="37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 descr="BBBGoodFoodLogo.png"/>
          <p:cNvPicPr preferRelativeResize="0"/>
          <p:nvPr/>
        </p:nvPicPr>
        <p:blipFill rotWithShape="1">
          <a:blip r:embed="rId4">
            <a:alphaModFix/>
          </a:blip>
          <a:srcRect l="109" r="109"/>
          <a:stretch/>
        </p:blipFill>
        <p:spPr>
          <a:xfrm>
            <a:off x="3828814" y="2374687"/>
            <a:ext cx="1814035" cy="52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360" y="1026074"/>
            <a:ext cx="1159720" cy="44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105" y="926942"/>
            <a:ext cx="1092032" cy="65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127" y="2422078"/>
            <a:ext cx="1561335" cy="43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3923" y="3664952"/>
            <a:ext cx="952144" cy="5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1579" y="2327296"/>
            <a:ext cx="1850137" cy="52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425" y="3667205"/>
            <a:ext cx="1845625" cy="59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88358" y="866656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5676" y="3648694"/>
            <a:ext cx="1352900" cy="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2400" y="867450"/>
            <a:ext cx="1186299" cy="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Hugh </a:t>
            </a:r>
            <a:r>
              <a:rPr lang="e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Vidos</a:t>
            </a:r>
            <a:endParaRPr lang="e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Engineering Manager, Grab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Special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1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64100" y="485192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Grab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18" y="605391"/>
            <a:ext cx="2330050" cy="40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53" y="320991"/>
            <a:ext cx="2700650" cy="47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834" y="3866597"/>
            <a:ext cx="794800" cy="794800"/>
          </a:xfrm>
          <a:prstGeom prst="rect">
            <a:avLst/>
          </a:prstGeom>
          <a:noFill/>
          <a:ln>
            <a:noFill/>
          </a:ln>
          <a:effectLst>
            <a:outerShdw blurRad="271463" dist="19050" dir="5280000" algn="bl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343" name="Shape 343"/>
          <p:cNvSpPr/>
          <p:nvPr/>
        </p:nvSpPr>
        <p:spPr>
          <a:xfrm>
            <a:off x="273000" y="914400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58600" y="914400"/>
            <a:ext cx="28908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Intelligent Cloud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 idx="2"/>
          </p:nvPr>
        </p:nvSpPr>
        <p:spPr>
          <a:xfrm>
            <a:off x="464099" y="951050"/>
            <a:ext cx="5587295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with intelligent services to innovate at scale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Dimah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Zaidalkilani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 descr="headphones.png"/>
          <p:cNvPicPr preferRelativeResize="0"/>
          <p:nvPr/>
        </p:nvPicPr>
        <p:blipFill rotWithShape="1">
          <a:blip r:embed="rId4">
            <a:alphaModFix/>
          </a:blip>
          <a:srcRect l="-371" t="-300" r="20" b="300"/>
          <a:stretch/>
        </p:blipFill>
        <p:spPr>
          <a:xfrm rot="220658">
            <a:off x="6250394" y="1858629"/>
            <a:ext cx="2175361" cy="212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133" y="310138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402" y="331247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Shape 370"/>
          <p:cNvGrpSpPr/>
          <p:nvPr/>
        </p:nvGrpSpPr>
        <p:grpSpPr>
          <a:xfrm>
            <a:off x="5845743" y="4451474"/>
            <a:ext cx="1439466" cy="299423"/>
            <a:chOff x="2574455" y="4459544"/>
            <a:chExt cx="1756517" cy="365417"/>
          </a:xfrm>
        </p:grpSpPr>
        <p:pic>
          <p:nvPicPr>
            <p:cNvPr id="371" name="Shape 3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Shape 372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2257845" y="4451474"/>
            <a:ext cx="1275477" cy="299423"/>
            <a:chOff x="153807" y="4461120"/>
            <a:chExt cx="1556408" cy="365417"/>
          </a:xfrm>
        </p:grpSpPr>
        <p:pic>
          <p:nvPicPr>
            <p:cNvPr id="374" name="Shape 37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Shape 37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3E18F9-9515-E744-B25E-990FA8DB5A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57" b="6911"/>
          <a:stretch/>
        </p:blipFill>
        <p:spPr>
          <a:xfrm>
            <a:off x="2103865" y="997507"/>
            <a:ext cx="1650421" cy="2624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0688C-9E1E-6C45-84C9-5D8E04A7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967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81525"/>
            <a:ext cx="9144000" cy="6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309474" y="495299"/>
            <a:ext cx="7021767" cy="14618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Build and ship awesome apps with C# and Visual Studio App Center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309475" y="2924475"/>
            <a:ext cx="3690900" cy="12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Nat Friedman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CVP Developer Platform &amp; Tools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4705900"/>
            <a:ext cx="1033550" cy="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4" y="289875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115" y="331235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Shape 382"/>
          <p:cNvGrpSpPr/>
          <p:nvPr/>
        </p:nvGrpSpPr>
        <p:grpSpPr>
          <a:xfrm>
            <a:off x="2439687" y="1883092"/>
            <a:ext cx="1258500" cy="1404754"/>
            <a:chOff x="2395600" y="1868396"/>
            <a:chExt cx="1258500" cy="1404754"/>
          </a:xfrm>
        </p:grpSpPr>
        <p:pic>
          <p:nvPicPr>
            <p:cNvPr id="383" name="Shape 3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6793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 txBox="1"/>
            <p:nvPr/>
          </p:nvSpPr>
          <p:spPr>
            <a:xfrm>
              <a:off x="239560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Cosmos DB</a:t>
              </a:r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42750" y="1883092"/>
            <a:ext cx="1258500" cy="1404754"/>
            <a:chOff x="3942750" y="1868396"/>
            <a:chExt cx="1258500" cy="1404754"/>
          </a:xfrm>
        </p:grpSpPr>
        <p:pic>
          <p:nvPicPr>
            <p:cNvPr id="386" name="Shape 3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3931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Shape 387"/>
            <p:cNvSpPr txBox="1"/>
            <p:nvPr/>
          </p:nvSpPr>
          <p:spPr>
            <a:xfrm>
              <a:off x="394275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Azure Functions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5445800" y="1883092"/>
            <a:ext cx="1258500" cy="1404754"/>
            <a:chOff x="5489888" y="1868396"/>
            <a:chExt cx="1258500" cy="1404754"/>
          </a:xfrm>
        </p:grpSpPr>
        <p:pic>
          <p:nvPicPr>
            <p:cNvPr id="389" name="Shape 3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1068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Shape 390"/>
            <p:cNvSpPr txBox="1"/>
            <p:nvPr/>
          </p:nvSpPr>
          <p:spPr>
            <a:xfrm>
              <a:off x="5489888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App Center</a:t>
              </a:r>
            </a:p>
          </p:txBody>
        </p:sp>
      </p:grpSp>
      <p:cxnSp>
        <p:nvCxnSpPr>
          <p:cNvPr id="391" name="Shape 391"/>
          <p:cNvCxnSpPr/>
          <p:nvPr/>
        </p:nvCxnSpPr>
        <p:spPr>
          <a:xfrm>
            <a:off x="3664487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92" name="Shape 392"/>
          <p:cNvCxnSpPr/>
          <p:nvPr/>
        </p:nvCxnSpPr>
        <p:spPr>
          <a:xfrm>
            <a:off x="5164523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grpSp>
        <p:nvGrpSpPr>
          <p:cNvPr id="393" name="Shape 393"/>
          <p:cNvGrpSpPr/>
          <p:nvPr/>
        </p:nvGrpSpPr>
        <p:grpSpPr>
          <a:xfrm>
            <a:off x="691047" y="4451474"/>
            <a:ext cx="1275477" cy="299423"/>
            <a:chOff x="153807" y="4461120"/>
            <a:chExt cx="1556408" cy="365417"/>
          </a:xfrm>
        </p:grpSpPr>
        <p:pic>
          <p:nvPicPr>
            <p:cNvPr id="394" name="Shape 3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7136471" y="4451474"/>
            <a:ext cx="1439466" cy="299423"/>
            <a:chOff x="2574455" y="4459544"/>
            <a:chExt cx="1756517" cy="365417"/>
          </a:xfrm>
        </p:grpSpPr>
        <p:pic>
          <p:nvPicPr>
            <p:cNvPr id="397" name="Shape 39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A537F2-248D-4845-9667-56DA96EAAA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57" b="6911"/>
          <a:stretch/>
        </p:blipFill>
        <p:spPr>
          <a:xfrm>
            <a:off x="511470" y="966781"/>
            <a:ext cx="1650421" cy="26243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5986E-E96B-1F4D-8832-AC071E466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3794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3750450" y="0"/>
            <a:ext cx="2698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3747900" cy="5143500"/>
          </a:xfrm>
          <a:prstGeom prst="rect">
            <a:avLst/>
          </a:prstGeom>
          <a:solidFill>
            <a:srgbClr val="7814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6671400" y="2376950"/>
            <a:ext cx="2278200" cy="4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007ED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Azure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31350" y="1975000"/>
            <a:ext cx="3081900" cy="9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The Visual Studio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800" i="1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family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0" y="2878498"/>
            <a:ext cx="3413400" cy="31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>
                <a:solidFill>
                  <a:srgbClr val="C081C0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Best-in-class tools for any developer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10" y="2283125"/>
            <a:ext cx="582650" cy="577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Shape 417"/>
          <p:cNvGrpSpPr/>
          <p:nvPr/>
        </p:nvGrpSpPr>
        <p:grpSpPr>
          <a:xfrm>
            <a:off x="4045263" y="541371"/>
            <a:ext cx="2144087" cy="4069571"/>
            <a:chOff x="4121463" y="541371"/>
            <a:chExt cx="2144087" cy="4069571"/>
          </a:xfrm>
        </p:grpSpPr>
        <p:grpSp>
          <p:nvGrpSpPr>
            <p:cNvPr id="418" name="Shape 418"/>
            <p:cNvGrpSpPr/>
            <p:nvPr/>
          </p:nvGrpSpPr>
          <p:grpSpPr>
            <a:xfrm>
              <a:off x="4121463" y="3108844"/>
              <a:ext cx="2144087" cy="640571"/>
              <a:chOff x="4121463" y="3108844"/>
              <a:chExt cx="2144087" cy="640571"/>
            </a:xfrm>
          </p:grpSpPr>
          <p:sp>
            <p:nvSpPr>
              <p:cNvPr id="419" name="Shape 419"/>
              <p:cNvSpPr txBox="1"/>
              <p:nvPr/>
            </p:nvSpPr>
            <p:spPr>
              <a:xfrm>
                <a:off x="4827950" y="32307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CB2E62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App Center</a:t>
                </a:r>
              </a:p>
            </p:txBody>
          </p:sp>
          <p:pic>
            <p:nvPicPr>
              <p:cNvPr id="420" name="Shape 4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21463" y="3108844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1" name="Shape 421"/>
            <p:cNvSpPr txBox="1"/>
            <p:nvPr/>
          </p:nvSpPr>
          <p:spPr>
            <a:xfrm>
              <a:off x="4827950" y="2386250"/>
              <a:ext cx="1437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Visual Studio</a:t>
              </a:r>
              <a:br>
                <a:rPr lang="en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</a:br>
              <a:r>
                <a:rPr lang="en" dirty="0">
                  <a:solidFill>
                    <a:srgbClr val="007BDB"/>
                  </a:solidFill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Code</a:t>
              </a:r>
            </a:p>
          </p:txBody>
        </p:sp>
        <p:grpSp>
          <p:nvGrpSpPr>
            <p:cNvPr id="422" name="Shape 422"/>
            <p:cNvGrpSpPr/>
            <p:nvPr/>
          </p:nvGrpSpPr>
          <p:grpSpPr>
            <a:xfrm>
              <a:off x="4121463" y="541371"/>
              <a:ext cx="2144087" cy="640571"/>
              <a:chOff x="4121463" y="541371"/>
              <a:chExt cx="2144087" cy="640571"/>
            </a:xfrm>
          </p:grpSpPr>
          <p:sp>
            <p:nvSpPr>
              <p:cNvPr id="423" name="Shape 423"/>
              <p:cNvSpPr txBox="1"/>
              <p:nvPr/>
            </p:nvSpPr>
            <p:spPr>
              <a:xfrm>
                <a:off x="4827950" y="719150"/>
                <a:ext cx="1437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>
                    <a:solidFill>
                      <a:srgbClr val="8D5EC9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Visual Studio</a:t>
                </a:r>
              </a:p>
            </p:txBody>
          </p:sp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1463" y="541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Shape 425"/>
            <p:cNvGrpSpPr/>
            <p:nvPr/>
          </p:nvGrpSpPr>
          <p:grpSpPr>
            <a:xfrm>
              <a:off x="4121463" y="1379571"/>
              <a:ext cx="2144087" cy="640571"/>
              <a:chOff x="4121463" y="1379571"/>
              <a:chExt cx="2144087" cy="640571"/>
            </a:xfrm>
          </p:grpSpPr>
          <p:sp>
            <p:nvSpPr>
              <p:cNvPr id="426" name="Shape 426"/>
              <p:cNvSpPr txBox="1"/>
              <p:nvPr/>
            </p:nvSpPr>
            <p:spPr>
              <a:xfrm>
                <a:off x="4827950" y="15418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for Mac</a:t>
                </a:r>
              </a:p>
            </p:txBody>
          </p:sp>
          <p:pic>
            <p:nvPicPr>
              <p:cNvPr id="427" name="Shape 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21463" y="13795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Shape 428"/>
            <p:cNvGrpSpPr/>
            <p:nvPr/>
          </p:nvGrpSpPr>
          <p:grpSpPr>
            <a:xfrm>
              <a:off x="4121463" y="3970371"/>
              <a:ext cx="2144087" cy="640571"/>
              <a:chOff x="4121463" y="3970371"/>
              <a:chExt cx="2144087" cy="640571"/>
            </a:xfrm>
          </p:grpSpPr>
          <p:sp>
            <p:nvSpPr>
              <p:cNvPr id="429" name="Shape 429"/>
              <p:cNvSpPr txBox="1"/>
              <p:nvPr/>
            </p:nvSpPr>
            <p:spPr>
              <a:xfrm>
                <a:off x="4827950" y="41140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007BDB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Team Services</a:t>
                </a:r>
              </a:p>
            </p:txBody>
          </p:sp>
          <p:pic>
            <p:nvPicPr>
              <p:cNvPr id="430" name="Shape 4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21463" y="3970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0" y="0"/>
            <a:ext cx="9138375" cy="5143500"/>
            <a:chOff x="0" y="0"/>
            <a:chExt cx="9138375" cy="5143500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4584900" cy="5143500"/>
            </a:xfrm>
            <a:prstGeom prst="rect">
              <a:avLst/>
            </a:prstGeom>
            <a:solidFill>
              <a:srgbClr val="7814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84975" y="0"/>
              <a:ext cx="4553400" cy="5143500"/>
            </a:xfrm>
            <a:prstGeom prst="rect">
              <a:avLst/>
            </a:prstGeom>
            <a:solidFill>
              <a:srgbClr val="CB2E6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3" y="1277650"/>
            <a:ext cx="4223579" cy="3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11475" y="362125"/>
            <a:ext cx="3512100" cy="98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Tools for Xamarin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99" y="1289584"/>
            <a:ext cx="3980691" cy="283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991925" y="306925"/>
            <a:ext cx="3171600" cy="10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442" name="Shape 442"/>
          <p:cNvSpPr/>
          <p:nvPr/>
        </p:nvSpPr>
        <p:spPr>
          <a:xfrm>
            <a:off x="328075" y="3937000"/>
            <a:ext cx="38433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3375" y="3967125"/>
            <a:ext cx="39807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visualstudio.com</a:t>
            </a:r>
            <a:r>
              <a:rPr lang="en" sz="2400" dirty="0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</a:t>
            </a:r>
            <a:endParaRPr lang="en" sz="2400" dirty="0">
              <a:solidFill>
                <a:srgbClr val="78147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881904" y="3937000"/>
            <a:ext cx="22194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974300" y="3952300"/>
            <a:ext cx="32595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B2E6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290500" y="4572025"/>
            <a:ext cx="4214700" cy="29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© Copyright Microsoft Corporation. All rights reserved.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50" y="469025"/>
            <a:ext cx="1108001" cy="2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4D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38905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Microsoft </a:t>
            </a:r>
            <a:r>
              <a:rPr lang="en" sz="3400" i="0" dirty="0">
                <a:solidFill>
                  <a:srgbClr val="FF0000"/>
                </a:solidFill>
                <a:latin typeface="Segoe UI Light" panose="020B0502040204020203" pitchFamily="34" charset="0"/>
                <a:ea typeface="Georgia"/>
                <a:cs typeface="Segoe UI Light" panose="020B0502040204020203" pitchFamily="34" charset="0"/>
                <a:sym typeface="Georgia"/>
              </a:rPr>
              <a:t>♥</a:t>
            </a: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 Developer Productivity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79" y="1299176"/>
            <a:ext cx="6290877" cy="40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Slide 2 Copy 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07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0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drives more of the things we do every day.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 descr="Slide 2 Copy 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challenges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More devices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6705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Emerging platforms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134100" y="4486031"/>
            <a:ext cx="30093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Data &amp;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2D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Skip inessential steps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878775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Before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878775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Repetitive &amp; Inessential Steps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5084050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After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084050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Essential Work Only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98" name="Shape 98"/>
          <p:cNvSpPr/>
          <p:nvPr/>
        </p:nvSpPr>
        <p:spPr>
          <a:xfrm>
            <a:off x="3158250" y="618560"/>
            <a:ext cx="54456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373</Words>
  <Application>Microsoft Office PowerPoint</Application>
  <PresentationFormat>On-screen Show (16:9)</PresentationFormat>
  <Paragraphs>124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Roboto Medium</vt:lpstr>
      <vt:lpstr>Georgia</vt:lpstr>
      <vt:lpstr>Segoe UI</vt:lpstr>
      <vt:lpstr>Roboto Light</vt:lpstr>
      <vt:lpstr>Segoe UI Semibold</vt:lpstr>
      <vt:lpstr>Roboto</vt:lpstr>
      <vt:lpstr>Arial</vt:lpstr>
      <vt:lpstr>Segoe UI Light</vt:lpstr>
      <vt:lpstr>Simple Light</vt:lpstr>
      <vt:lpstr>Microsoft Connect();</vt:lpstr>
      <vt:lpstr>PowerPoint Presentation</vt:lpstr>
      <vt:lpstr>PowerPoint Presentation</vt:lpstr>
      <vt:lpstr>Microsoft ♥ Developer Productivity</vt:lpstr>
      <vt:lpstr>Software drives more of the things we do every day.</vt:lpstr>
      <vt:lpstr>New challenges</vt:lpstr>
      <vt:lpstr>Skip inessential steps</vt:lpstr>
      <vt:lpstr>PowerPoint Presentation</vt:lpstr>
      <vt:lpstr>PowerPoint Presentation</vt:lpstr>
      <vt:lpstr>Powerful Platform</vt:lpstr>
      <vt:lpstr>PowerPoint Presentation</vt:lpstr>
      <vt:lpstr>PowerPoint Presentation</vt:lpstr>
      <vt:lpstr>XAML 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Efficient DevOps</vt:lpstr>
      <vt:lpstr>Start today for free</vt:lpstr>
      <vt:lpstr>PowerPoint Presentation</vt:lpstr>
      <vt:lpstr>Hugh Vidos</vt:lpstr>
      <vt:lpstr>Grab</vt:lpstr>
      <vt:lpstr>PowerPoint Presentation</vt:lpstr>
      <vt:lpstr>Intelligent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cp:lastModifiedBy>Beth Massi</cp:lastModifiedBy>
  <cp:revision>27</cp:revision>
  <dcterms:modified xsi:type="dcterms:W3CDTF">2017-11-17T18:32:43Z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